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398000" cy="14884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>
        <p:scale>
          <a:sx n="90" d="100"/>
          <a:sy n="90" d="100"/>
        </p:scale>
        <p:origin x="-510" y="732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57EE7-03C1-432F-88CB-0ED34732E0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45D03-DFC3-44EB-A981-DEAAAA6F5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04800" y="154675"/>
            <a:ext cx="2971800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Advisory Group Meeting #1 </a:t>
            </a:r>
          </a:p>
          <a:p>
            <a:pPr algn="ctr"/>
            <a:r>
              <a:rPr lang="en-US" sz="1100" b="1" dirty="0" smtClean="0"/>
              <a:t>(June 16, 2009)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Project overview and review NEPA project development procedures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</a:t>
            </a:r>
            <a:r>
              <a:rPr lang="en-US" sz="1050" dirty="0" smtClean="0"/>
              <a:t>Public </a:t>
            </a:r>
            <a:r>
              <a:rPr lang="en-US" sz="1050" dirty="0" smtClean="0"/>
              <a:t>I</a:t>
            </a:r>
            <a:r>
              <a:rPr lang="en-US" sz="1050" dirty="0" smtClean="0"/>
              <a:t>nvolvement </a:t>
            </a:r>
            <a:r>
              <a:rPr lang="en-US" sz="1050" dirty="0" smtClean="0"/>
              <a:t>P</a:t>
            </a:r>
            <a:r>
              <a:rPr lang="en-US" sz="1050" dirty="0" smtClean="0"/>
              <a:t>lan </a:t>
            </a:r>
            <a:r>
              <a:rPr lang="en-US" sz="1050" dirty="0" smtClean="0"/>
              <a:t>and </a:t>
            </a:r>
            <a:r>
              <a:rPr lang="en-US" sz="1050" dirty="0" smtClean="0"/>
              <a:t>the Community </a:t>
            </a:r>
            <a:r>
              <a:rPr lang="en-US" sz="1050" dirty="0" smtClean="0"/>
              <a:t>Advisory Group (CAG) </a:t>
            </a:r>
            <a:r>
              <a:rPr lang="en-US" sz="1050" dirty="0" smtClean="0"/>
              <a:t>role and objectives</a:t>
            </a:r>
            <a:endParaRPr lang="en-US" sz="1050" dirty="0" smtClean="0"/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March 3, 2009 Public Meeting results on project issues and concerns survey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Develop CAG Project Problem statement as input to Project Purpose and Need Statement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1" y="165473"/>
            <a:ext cx="29718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Advisory Group Meeting #2 </a:t>
            </a:r>
          </a:p>
          <a:p>
            <a:pPr algn="ctr">
              <a:spcAft>
                <a:spcPts val="600"/>
              </a:spcAft>
            </a:pPr>
            <a:r>
              <a:rPr lang="en-US" sz="1100" b="1" dirty="0" smtClean="0"/>
              <a:t>(November 3, 2009)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</a:t>
            </a:r>
            <a:r>
              <a:rPr lang="en-US" sz="1050" dirty="0" smtClean="0"/>
              <a:t>the project Purpose </a:t>
            </a:r>
            <a:r>
              <a:rPr lang="en-US" sz="1050" dirty="0" smtClean="0"/>
              <a:t>and Need Statement 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Discuss Bypass Alternatives Analysis Process and Methodology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b="1" i="1" dirty="0" smtClean="0"/>
              <a:t>Workshop:</a:t>
            </a:r>
            <a:r>
              <a:rPr lang="en-US" sz="1200" dirty="0" smtClean="0"/>
              <a:t>  </a:t>
            </a:r>
            <a:r>
              <a:rPr lang="en-US" sz="1050" dirty="0" smtClean="0"/>
              <a:t>CAG Input on screening full range of 18 initial Bypass alternatives to 9 reasonable alternatives for concept development and evaluation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800" y="2301417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Advisory Group Meeting #3</a:t>
            </a:r>
          </a:p>
          <a:p>
            <a:pPr algn="ctr">
              <a:spcAft>
                <a:spcPts val="600"/>
              </a:spcAft>
            </a:pPr>
            <a:r>
              <a:rPr lang="en-US" sz="1100" b="1" dirty="0" smtClean="0"/>
              <a:t>(April 27, 2010)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 the development process and results for the 9 concept bypass alternatives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the evaluation results for the 9 bypass alternatives with respect to transportation performance, environmental impacts, and cost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b="1" i="1" dirty="0" smtClean="0"/>
              <a:t>Workshop:</a:t>
            </a:r>
            <a:r>
              <a:rPr lang="en-US" sz="1200" dirty="0" smtClean="0"/>
              <a:t>  </a:t>
            </a:r>
            <a:r>
              <a:rPr lang="en-US" sz="1050" dirty="0" smtClean="0"/>
              <a:t>CAG input on further screening of the 9 Bypass </a:t>
            </a:r>
            <a:r>
              <a:rPr lang="en-US" sz="1050" dirty="0" smtClean="0"/>
              <a:t>alternatives to the finalist alternatives based </a:t>
            </a:r>
            <a:r>
              <a:rPr lang="en-US" sz="1050" dirty="0" smtClean="0"/>
              <a:t>on development and evaluation results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15440" y="321564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5474" y="2281001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38800" y="5105400"/>
            <a:ext cx="3200400" cy="861774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Millburn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Bypass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Advisory Group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7400" y="2286632"/>
            <a:ext cx="3047999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Advisory Group Meeting #4 </a:t>
            </a:r>
          </a:p>
          <a:p>
            <a:pPr algn="ctr">
              <a:spcAft>
                <a:spcPts val="600"/>
              </a:spcAft>
            </a:pPr>
            <a:r>
              <a:rPr lang="en-US" sz="1100" b="1" dirty="0" smtClean="0"/>
              <a:t>(August 19, 2010)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Presentation of the 3 Finalist Bypass Alternatives </a:t>
            </a:r>
            <a:r>
              <a:rPr lang="en-US" sz="1050" dirty="0" smtClean="0"/>
              <a:t>determined by the Project Study Group based </a:t>
            </a:r>
            <a:r>
              <a:rPr lang="en-US" sz="1050" dirty="0" smtClean="0"/>
              <a:t>on results from the 3</a:t>
            </a:r>
            <a:r>
              <a:rPr lang="en-US" sz="1050" baseline="30000" dirty="0" smtClean="0"/>
              <a:t>rd</a:t>
            </a:r>
            <a:r>
              <a:rPr lang="en-US" sz="1050" dirty="0" smtClean="0"/>
              <a:t> </a:t>
            </a:r>
            <a:r>
              <a:rPr lang="en-US" sz="1050" dirty="0" smtClean="0"/>
              <a:t>CAG </a:t>
            </a:r>
            <a:r>
              <a:rPr lang="en-US" sz="1050" dirty="0" smtClean="0"/>
              <a:t>meeting and </a:t>
            </a:r>
            <a:r>
              <a:rPr lang="en-US" sz="1050" dirty="0" smtClean="0"/>
              <a:t>coordination/concurrence </a:t>
            </a:r>
            <a:r>
              <a:rPr lang="en-US" sz="1050" dirty="0" smtClean="0"/>
              <a:t>from FHWA and other jurisdictional Resource Agencies (IHPA, ACOE, USEPA, ILEPA, IDNR, USFWS, etc)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Preview of Public Meeting #2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Discussion of remaining project development procedures after Public Meeting #2</a:t>
            </a:r>
          </a:p>
        </p:txBody>
      </p:sp>
      <p:pic>
        <p:nvPicPr>
          <p:cNvPr id="22" name="Picture 21" descr="IMG_2916.jpg"/>
          <p:cNvPicPr>
            <a:picLocks noChangeAspect="1"/>
          </p:cNvPicPr>
          <p:nvPr/>
        </p:nvPicPr>
        <p:blipFill>
          <a:blip r:embed="rId2" cstate="print">
            <a:lum bright="16000"/>
          </a:blip>
          <a:stretch>
            <a:fillRect/>
          </a:stretch>
        </p:blipFill>
        <p:spPr>
          <a:xfrm>
            <a:off x="3505200" y="380999"/>
            <a:ext cx="1981200" cy="1648427"/>
          </a:xfrm>
          <a:prstGeom prst="rect">
            <a:avLst/>
          </a:prstGeom>
          <a:ln w="25400">
            <a:solidFill>
              <a:schemeClr val="tx1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60325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4800" y="4558938"/>
            <a:ext cx="29718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Advisory Group Meeting #5</a:t>
            </a:r>
          </a:p>
          <a:p>
            <a:pPr algn="ctr">
              <a:spcAft>
                <a:spcPts val="600"/>
              </a:spcAft>
            </a:pPr>
            <a:r>
              <a:rPr lang="en-US" sz="1100" b="1" dirty="0" smtClean="0"/>
              <a:t>(July 26, 2011)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Presentation of the </a:t>
            </a:r>
            <a:r>
              <a:rPr lang="en-US" sz="1050" dirty="0" smtClean="0"/>
              <a:t>Selected West Bypass Alternative (A4) by the Project Study Group</a:t>
            </a:r>
            <a:endParaRPr lang="en-US" sz="1050" dirty="0" smtClean="0"/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factors considered in the selection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050" dirty="0" smtClean="0"/>
              <a:t>Review the remaining analysis of the </a:t>
            </a:r>
            <a:r>
              <a:rPr lang="en-US" sz="1050" dirty="0" smtClean="0"/>
              <a:t>Selected West </a:t>
            </a:r>
            <a:r>
              <a:rPr lang="en-US" sz="1050" dirty="0" smtClean="0"/>
              <a:t>Bypass Alternative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b="1" i="1" dirty="0" smtClean="0"/>
              <a:t>Workshop:</a:t>
            </a:r>
            <a:r>
              <a:rPr lang="en-US" sz="1200" dirty="0" smtClean="0"/>
              <a:t>  </a:t>
            </a:r>
            <a:r>
              <a:rPr lang="en-US" sz="1050" dirty="0" smtClean="0"/>
              <a:t>CAG input on design elements of the </a:t>
            </a:r>
            <a:r>
              <a:rPr lang="en-US" sz="1050" dirty="0" smtClean="0"/>
              <a:t>Selected West Bypass Alternative </a:t>
            </a:r>
            <a:endParaRPr lang="en-US" sz="1050" dirty="0" smtClean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35433" y="4548186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IMG_2516.jpg"/>
          <p:cNvPicPr>
            <a:picLocks noChangeAspect="1"/>
          </p:cNvPicPr>
          <p:nvPr/>
        </p:nvPicPr>
        <p:blipFill>
          <a:blip r:embed="rId3" cstate="print">
            <a:lum bright="9000"/>
          </a:blip>
          <a:stretch>
            <a:fillRect/>
          </a:stretch>
        </p:blipFill>
        <p:spPr>
          <a:xfrm>
            <a:off x="3505200" y="2590800"/>
            <a:ext cx="1953642" cy="1676400"/>
          </a:xfrm>
          <a:prstGeom prst="rect">
            <a:avLst/>
          </a:prstGeom>
          <a:ln w="25400">
            <a:solidFill>
              <a:schemeClr val="tx1"/>
            </a:solidFill>
          </a:ln>
          <a:effectLst>
            <a:outerShdw blurRad="50800" dist="152400" dir="2700000" algn="ctr" rotWithShape="0">
              <a:schemeClr val="tx1">
                <a:alpha val="40000"/>
              </a:schemeClr>
            </a:outerShdw>
          </a:effectLst>
        </p:spPr>
      </p:pic>
      <p:pic>
        <p:nvPicPr>
          <p:cNvPr id="17" name="Picture 16" descr="IMG_1207b.JPG"/>
          <p:cNvPicPr>
            <a:picLocks noChangeAspect="1"/>
          </p:cNvPicPr>
          <p:nvPr/>
        </p:nvPicPr>
        <p:blipFill>
          <a:blip r:embed="rId4" cstate="print">
            <a:lum bright="9000"/>
          </a:blip>
          <a:stretch>
            <a:fillRect/>
          </a:stretch>
        </p:blipFill>
        <p:spPr>
          <a:xfrm>
            <a:off x="3505199" y="4800600"/>
            <a:ext cx="1921557" cy="1600200"/>
          </a:xfrm>
          <a:prstGeom prst="rect">
            <a:avLst/>
          </a:prstGeom>
          <a:ln w="25400">
            <a:solidFill>
              <a:schemeClr val="tx1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93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311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45</cp:revision>
  <cp:lastPrinted>2013-01-25T21:24:44Z</cp:lastPrinted>
  <dcterms:created xsi:type="dcterms:W3CDTF">2010-08-04T18:39:28Z</dcterms:created>
  <dcterms:modified xsi:type="dcterms:W3CDTF">2013-02-27T14:44:21Z</dcterms:modified>
</cp:coreProperties>
</file>